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0" r:id="rId6"/>
    <p:sldId id="261" r:id="rId7"/>
    <p:sldId id="357" r:id="rId8"/>
    <p:sldId id="263" r:id="rId9"/>
    <p:sldId id="358" r:id="rId10"/>
    <p:sldId id="323" r:id="rId11"/>
    <p:sldId id="406" r:id="rId12"/>
    <p:sldId id="301" r:id="rId13"/>
    <p:sldId id="396" r:id="rId14"/>
    <p:sldId id="319" r:id="rId15"/>
    <p:sldId id="404" r:id="rId16"/>
    <p:sldId id="265" r:id="rId17"/>
    <p:sldId id="394" r:id="rId18"/>
    <p:sldId id="321" r:id="rId19"/>
    <p:sldId id="405" r:id="rId20"/>
    <p:sldId id="313" r:id="rId21"/>
    <p:sldId id="401" r:id="rId22"/>
    <p:sldId id="346" r:id="rId23"/>
    <p:sldId id="419" r:id="rId24"/>
    <p:sldId id="420" r:id="rId25"/>
    <p:sldId id="421" r:id="rId26"/>
    <p:sldId id="307" r:id="rId27"/>
    <p:sldId id="398" r:id="rId28"/>
    <p:sldId id="325" r:id="rId29"/>
    <p:sldId id="407" r:id="rId30"/>
    <p:sldId id="311" r:id="rId31"/>
    <p:sldId id="400" r:id="rId32"/>
    <p:sldId id="327" r:id="rId33"/>
    <p:sldId id="408" r:id="rId34"/>
    <p:sldId id="315" r:id="rId35"/>
    <p:sldId id="402" r:id="rId36"/>
    <p:sldId id="338" r:id="rId37"/>
    <p:sldId id="409" r:id="rId38"/>
    <p:sldId id="422" r:id="rId39"/>
    <p:sldId id="423" r:id="rId40"/>
    <p:sldId id="427" r:id="rId41"/>
    <p:sldId id="425" r:id="rId42"/>
    <p:sldId id="424" r:id="rId43"/>
    <p:sldId id="426" r:id="rId44"/>
    <p:sldId id="317" r:id="rId45"/>
    <p:sldId id="403" r:id="rId46"/>
    <p:sldId id="428" r:id="rId47"/>
    <p:sldId id="429" r:id="rId48"/>
    <p:sldId id="430" r:id="rId49"/>
    <p:sldId id="431" r:id="rId50"/>
    <p:sldId id="340" r:id="rId51"/>
    <p:sldId id="410" r:id="rId52"/>
    <p:sldId id="299" r:id="rId53"/>
    <p:sldId id="395" r:id="rId54"/>
    <p:sldId id="342" r:id="rId55"/>
    <p:sldId id="411" r:id="rId56"/>
    <p:sldId id="303" r:id="rId57"/>
    <p:sldId id="397" r:id="rId58"/>
    <p:sldId id="344" r:id="rId59"/>
    <p:sldId id="412" r:id="rId60"/>
    <p:sldId id="309" r:id="rId61"/>
    <p:sldId id="399" r:id="rId62"/>
    <p:sldId id="353" r:id="rId63"/>
    <p:sldId id="415" r:id="rId64"/>
    <p:sldId id="413" r:id="rId65"/>
    <p:sldId id="417" r:id="rId66"/>
    <p:sldId id="355" r:id="rId67"/>
    <p:sldId id="418" r:id="rId68"/>
    <p:sldId id="432" r:id="rId69"/>
    <p:sldId id="433" r:id="rId70"/>
    <p:sldId id="348" r:id="rId71"/>
    <p:sldId id="328" r:id="rId72"/>
    <p:sldId id="329" r:id="rId73"/>
    <p:sldId id="384" r:id="rId74"/>
    <p:sldId id="331" r:id="rId75"/>
    <p:sldId id="385" r:id="rId76"/>
    <p:sldId id="333" r:id="rId77"/>
    <p:sldId id="38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86"/>
    <p:restoredTop sz="96327"/>
  </p:normalViewPr>
  <p:slideViewPr>
    <p:cSldViewPr snapToGrid="0" snapToObjects="1">
      <p:cViewPr>
        <p:scale>
          <a:sx n="156" d="100"/>
          <a:sy n="156" d="100"/>
        </p:scale>
        <p:origin x="1000" y="239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測量結果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ratio (gross revenue / # of employees) is a key competitive indicator within an industry. 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21850" y="1521947"/>
            <a:ext cx="6954508"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16" y="4000773"/>
            <a:ext cx="6993044"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Total expenses and costs for </a:t>
            </a:r>
          </a:p>
          <a:p>
            <a:pPr algn="ctr"/>
            <a:r>
              <a:rPr lang="en-GB" dirty="0">
                <a:solidFill>
                  <a:schemeClr val="bg1"/>
                </a:solidFill>
                <a:latin typeface="Ubuntu" panose="020B0504030602030204" pitchFamily="34" charset="0"/>
              </a:rPr>
              <a:t>the product(s)/system(s) being measured, </a:t>
            </a:r>
          </a:p>
          <a:p>
            <a:pPr algn="ctr"/>
            <a:r>
              <a:rPr lang="en-GB" dirty="0">
                <a:solidFill>
                  <a:schemeClr val="bg1"/>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7"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4" name="TextBox 13">
            <a:extLst>
              <a:ext uri="{FF2B5EF4-FFF2-40B4-BE49-F238E27FC236}">
                <a16:creationId xmlns:a16="http://schemas.microsoft.com/office/drawing/2014/main" id="{72295A8D-CCB8-224E-887F-A5A17EDADE4B}"/>
              </a:ext>
            </a:extLst>
          </p:cNvPr>
          <p:cNvSpPr txBox="1"/>
          <p:nvPr/>
        </p:nvSpPr>
        <p:spPr>
          <a:xfrm>
            <a:off x="283315" y="3195266"/>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4"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9" y="1444736"/>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某種形式的情緒分析有助於測量員工的敬業度、活力和熱情。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21851" y="3865911"/>
            <a:ext cx="6954506"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6" y="249715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5" y="1466517"/>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6" y="4015885"/>
            <a:ext cx="6993047"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0" y="2229357"/>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283312" y="3182828"/>
            <a:ext cx="6993041"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按功能對使用方式進行測量，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usage, by feature, to help infer </a:t>
            </a:r>
          </a:p>
          <a:p>
            <a:pPr algn="ctr"/>
            <a:r>
              <a:rPr lang="en-GB" dirty="0">
                <a:solidFill>
                  <a:schemeClr val="bg1"/>
                </a:solidFill>
                <a:latin typeface="Ubuntu" panose="020B0504030602030204" pitchFamily="34" charset="0"/>
              </a:rPr>
              <a:t>the degree to which customers find the product useful and whether actual usage meets expectations on </a:t>
            </a:r>
          </a:p>
          <a:p>
            <a:pPr algn="ctr"/>
            <a:r>
              <a:rPr lang="en-GB" dirty="0">
                <a:solidFill>
                  <a:schemeClr val="bg1"/>
                </a:solidFill>
                <a:latin typeface="Ubuntu" panose="020B0504030602030204" pitchFamily="34" charset="0"/>
              </a:rPr>
              <a:t>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1892826"/>
          </a:xfrm>
          <a:prstGeom prst="rect">
            <a:avLst/>
          </a:prstGeom>
        </p:spPr>
        <p:txBody>
          <a:bodyPr wrap="square">
            <a:spAutoFit/>
          </a:bodyPr>
          <a:lstStyle/>
          <a:p>
            <a:pPr algn="ctr"/>
            <a:r>
              <a:rPr lang="en-GB" sz="900" dirty="0">
                <a:solidFill>
                  <a:schemeClr val="bg1"/>
                </a:solidFill>
                <a:latin typeface="Noto Sans Mono CJK TC Regular" panose="020B0500000000000000" pitchFamily="34" charset="-128"/>
                <a:ea typeface="Noto Sans Mono CJK TC Regular" panose="020B0500000000000000" pitchFamily="34" charset="-128"/>
              </a:rPr>
              <a:t>Scrum Facilitators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是一家位於荷蘭的培訓機構，其使命是幫助專業人士成為出色的</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facilitators. Scrum Facilitator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可以是</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Scrum Master</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，產品負責人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(Product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Owner)</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，開發人員</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(Developers)</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或是領導人</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leader</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偉大的</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Facilitators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了解</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的價值觀和原則</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，並利用這些價值觀和原則與他們的團隊和組織一起有效的實施</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Scrum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a:p>
            <a:pPr algn="ct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en-GB" sz="900" dirty="0">
                <a:solidFill>
                  <a:schemeClr val="bg1"/>
                </a:solidFill>
                <a:latin typeface="Noto Sans Mono CJK TC Regular" panose="020B0500000000000000" pitchFamily="34" charset="-128"/>
                <a:ea typeface="Noto Sans Mono CJK TC Regular" panose="020B0500000000000000" pitchFamily="34" charset="-128"/>
              </a:rPr>
              <a:t>Scrum Facilitators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是</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Scrum.org</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的夥伴</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。我們的課程經過認證，始終保持最新，有趣，超級互動，並始終由兩名培訓師提供幫助，以最大限度地提高您的學習目標。 我們的培訓師是經驗豐富的專家，是經過</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err="1">
                <a:solidFill>
                  <a:schemeClr val="bg1"/>
                </a:solidFill>
                <a:latin typeface="Noto Sans Mono CJK TC Regular" panose="020B0500000000000000" pitchFamily="34" charset="-128"/>
                <a:ea typeface="Noto Sans Mono CJK TC Regular" panose="020B0500000000000000" pitchFamily="34" charset="-128"/>
              </a:rPr>
              <a:t>Scrum.org</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認證的專業</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Scrum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培訓師，在各種環境中都具有豐富的現實生活經驗。</a:t>
            </a: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38076"/>
            <a:ext cx="3572360" cy="830997"/>
          </a:xfrm>
          <a:prstGeom prst="rect">
            <a:avLst/>
          </a:prstGeom>
          <a:noFill/>
        </p:spPr>
        <p:txBody>
          <a:bodyPr wrap="square" rtlCol="0">
            <a:spAutoFit/>
          </a:bodyPr>
          <a:lstStyle/>
          <a:p>
            <a:pPr algn="ct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這遊戲基於 </a:t>
            </a:r>
            <a:r>
              <a:rPr lang="en-GB" sz="1200" dirty="0">
                <a:solidFill>
                  <a:schemeClr val="bg1"/>
                </a:solidFill>
                <a:latin typeface="Noto Sans Mono CJK TC Regular" panose="020B0500000000000000" pitchFamily="34" charset="-128"/>
                <a:ea typeface="Noto Sans Mono CJK TC Regular" panose="020B0500000000000000" pitchFamily="34" charset="-128"/>
              </a:rPr>
              <a:t>Evidence Based Management (EBM). EBM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是組織可以用來幫助測量 </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感知到的</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產品價值以及產品交付方式的經驗框架。檢視這這些度量可以幫助最大化產品價值並改善工作的方式。</a:t>
            </a:r>
          </a:p>
        </p:txBody>
      </p:sp>
      <p:sp>
        <p:nvSpPr>
          <p:cNvPr id="20" name="TextBox 19">
            <a:extLst>
              <a:ext uri="{FF2B5EF4-FFF2-40B4-BE49-F238E27FC236}">
                <a16:creationId xmlns:a16="http://schemas.microsoft.com/office/drawing/2014/main" id="{CF06092E-B2A6-EB41-86F4-7148929817BE}"/>
              </a:ext>
            </a:extLst>
          </p:cNvPr>
          <p:cNvSpPr txBox="1"/>
          <p:nvPr/>
        </p:nvSpPr>
        <p:spPr>
          <a:xfrm>
            <a:off x="123986" y="1893163"/>
            <a:ext cx="3572349" cy="3000821"/>
          </a:xfrm>
          <a:prstGeom prst="rect">
            <a:avLst/>
          </a:prstGeom>
          <a:noFill/>
        </p:spPr>
        <p:txBody>
          <a:bodyPr wrap="square" rtlCol="0">
            <a:spAutoFit/>
          </a:bodyPr>
          <a:lstStyle/>
          <a:p>
            <a:pPr marL="228600" indent="-228600">
              <a:buFont typeface="+mj-lt"/>
              <a:buAutoNum type="arabicPeriod"/>
            </a:pPr>
            <a:r>
              <a:rPr lang="en-GB" sz="900" dirty="0" err="1">
                <a:solidFill>
                  <a:schemeClr val="bg1"/>
                </a:solidFill>
                <a:latin typeface="Noto Sans Mono CJK TC Regular" panose="020B0500000000000000" pitchFamily="34" charset="-128"/>
                <a:ea typeface="Noto Sans Mono CJK TC Regular" panose="020B0500000000000000" pitchFamily="34" charset="-128"/>
              </a:rPr>
              <a:t>身為一個</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Scrum Facilitator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的角色，把四個關鍵價值領域</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(Key Value Areas, KVAs) </a:t>
            </a:r>
            <a:r>
              <a:rPr lang="zh-TW" altLang="en-CA" sz="900" dirty="0">
                <a:solidFill>
                  <a:schemeClr val="bg1"/>
                </a:solidFill>
                <a:latin typeface="Noto Sans Mono CJK TC Regular" panose="020B0500000000000000" pitchFamily="34" charset="-128"/>
                <a:ea typeface="Noto Sans Mono CJK TC Regular" panose="020B0500000000000000" pitchFamily="34" charset="-128"/>
              </a:rPr>
              <a:t>在地上</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放成一橫排</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a:solidFill>
                  <a:schemeClr val="bg1"/>
                </a:solidFill>
                <a:latin typeface="Noto Sans Mono CJK TC Regular" panose="020B0500000000000000" pitchFamily="34" charset="-128"/>
                <a:ea typeface="Noto Sans Mono CJK TC Regular" panose="020B0500000000000000" pitchFamily="34" charset="-128"/>
              </a:rPr>
              <a:t>Current Value, Time to Market, Ability to Innovate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與</a:t>
            </a:r>
            <a:r>
              <a:rPr lang="en-GB" sz="900" dirty="0">
                <a:solidFill>
                  <a:schemeClr val="bg1"/>
                </a:solidFill>
                <a:latin typeface="Noto Sans Mono CJK TC Regular" panose="020B0500000000000000" pitchFamily="34" charset="-128"/>
                <a:ea typeface="Noto Sans Mono CJK TC Regular" panose="020B0500000000000000" pitchFamily="34" charset="-128"/>
              </a:rPr>
              <a:t> Unrealized Value</a:t>
            </a:r>
            <a:r>
              <a:rPr lang="en-US" sz="900" dirty="0">
                <a:solidFill>
                  <a:schemeClr val="bg1"/>
                </a:solidFill>
                <a:latin typeface="Noto Sans Mono CJK TC Regular" panose="020B0500000000000000" pitchFamily="34" charset="-128"/>
                <a:ea typeface="Noto Sans Mono CJK TC Regular" panose="020B0500000000000000" pitchFamily="34" charset="-128"/>
              </a:rPr>
              <a:t>)，</a:t>
            </a:r>
            <a:r>
              <a:rPr lang="en-CA" sz="900" dirty="0" err="1">
                <a:solidFill>
                  <a:schemeClr val="bg1"/>
                </a:solidFill>
                <a:latin typeface="Noto Sans Mono CJK TC Regular" panose="020B0500000000000000" pitchFamily="34" charset="-128"/>
                <a:ea typeface="Noto Sans Mono CJK TC Regular" panose="020B0500000000000000" pitchFamily="34" charset="-128"/>
              </a:rPr>
              <a:t>並</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為參與者解釋各個關鍵價值領域</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(KVA)</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br>
              <a:rPr lang="en-US"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分成兩組，一組拿綠色的關鍵價值度量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en-GB" sz="900" dirty="0">
                <a:solidFill>
                  <a:schemeClr val="bg1"/>
                </a:solidFill>
                <a:latin typeface="Noto Sans Mono CJK TC Regular" panose="020B0500000000000000" pitchFamily="34" charset="-128"/>
                <a:ea typeface="Noto Sans Mono CJK TC Regular" panose="020B0500000000000000" pitchFamily="34" charset="-128"/>
              </a:rPr>
              <a:t>Key Value Measures, KVMs)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卡片，另一組拿紫色的 </a:t>
            </a:r>
            <a:r>
              <a:rPr lang="en-GB" sz="900" dirty="0">
                <a:solidFill>
                  <a:schemeClr val="bg1"/>
                </a:solidFill>
                <a:latin typeface="Noto Sans Mono CJK TC Regular" panose="020B0500000000000000" pitchFamily="34" charset="-128"/>
                <a:ea typeface="Noto Sans Mono CJK TC Regular" panose="020B0500000000000000" pitchFamily="34" charset="-128"/>
              </a:rPr>
              <a:t>KVMs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卡片。</a:t>
            </a:r>
            <a:br>
              <a:rPr lang="en-US"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GB"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GB" sz="900" dirty="0">
                <a:solidFill>
                  <a:schemeClr val="bg1"/>
                </a:solidFill>
                <a:latin typeface="Noto Sans Mono CJK TC Regular" panose="020B0500000000000000" pitchFamily="34" charset="-128"/>
                <a:ea typeface="Noto Sans Mono CJK TC Regular" panose="020B0500000000000000" pitchFamily="34" charset="-128"/>
              </a:rPr>
              <a:t>步驟</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一：邀請各小組討論</a:t>
            </a:r>
            <a:r>
              <a:rPr lang="zh-TW" altLang="en-CA" sz="900" dirty="0">
                <a:solidFill>
                  <a:schemeClr val="bg1"/>
                </a:solidFill>
                <a:latin typeface="Noto Sans Mono CJK TC Regular" panose="020B0500000000000000" pitchFamily="34" charset="-128"/>
                <a:ea typeface="Noto Sans Mono CJK TC Regular" panose="020B0500000000000000" pitchFamily="34" charset="-128"/>
              </a:rPr>
              <a:t>拿到的</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關鍵價值度量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en-GB" sz="900" dirty="0">
                <a:solidFill>
                  <a:schemeClr val="bg1"/>
                </a:solidFill>
                <a:latin typeface="Noto Sans Mono CJK TC Regular" panose="020B0500000000000000" pitchFamily="34" charset="-128"/>
                <a:ea typeface="Noto Sans Mono CJK TC Regular" panose="020B0500000000000000" pitchFamily="34" charset="-128"/>
              </a:rPr>
              <a:t>KVM)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卡片</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看應該屬於哪一個</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關鍵價值領域</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(KVA)</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br>
              <a:rPr lang="en-US"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步驟二：邀請小組一起討論結果並調適</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卡片</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。請確保在此回合結束時，關鍵價值度量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en-GB" sz="900" dirty="0">
                <a:solidFill>
                  <a:schemeClr val="bg1"/>
                </a:solidFill>
                <a:latin typeface="Noto Sans Mono CJK TC Regular" panose="020B0500000000000000" pitchFamily="34" charset="-128"/>
                <a:ea typeface="Noto Sans Mono CJK TC Regular" panose="020B0500000000000000" pitchFamily="34" charset="-128"/>
              </a:rPr>
              <a:t>KVM)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卡片有對應到正確的</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關鍵價值領域</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(KVA)</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br>
              <a:rPr lang="en-US"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步驟三：邀請參與者個資查看關鍵價值度量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en-GB" sz="900" dirty="0">
                <a:solidFill>
                  <a:schemeClr val="bg1"/>
                </a:solidFill>
                <a:latin typeface="Noto Sans Mono CJK TC Regular" panose="020B0500000000000000" pitchFamily="34" charset="-128"/>
                <a:ea typeface="Noto Sans Mono CJK TC Regular" panose="020B0500000000000000" pitchFamily="34" charset="-128"/>
              </a:rPr>
              <a:t>KVM)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CA"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並選擇一個引起他們注意的</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KVM)</a:t>
            </a:r>
            <a:r>
              <a:rPr lang="zh-TW" altLang="en-CA"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此時也可以選擇非</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EBM KVM</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br>
              <a:rPr lang="en-US"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US"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步驟四：邀請參與者分成四組。讓每個參與者解釋為什麼他們選擇自己的特定</a:t>
            </a:r>
            <a:r>
              <a:rPr lang="en-GB" sz="900" dirty="0">
                <a:solidFill>
                  <a:schemeClr val="bg1"/>
                </a:solidFill>
                <a:latin typeface="Noto Sans Mono CJK TC Regular" panose="020B0500000000000000" pitchFamily="34" charset="-128"/>
                <a:ea typeface="Noto Sans Mono CJK TC Regular" panose="020B0500000000000000" pitchFamily="34" charset="-128"/>
              </a:rPr>
              <a:t>KVM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並就如何實施它進行協作。 （對於非 </a:t>
            </a:r>
            <a:r>
              <a:rPr lang="en-GB" sz="900" dirty="0">
                <a:solidFill>
                  <a:schemeClr val="bg1"/>
                </a:solidFill>
                <a:latin typeface="Noto Sans Mono CJK TC Regular" panose="020B0500000000000000" pitchFamily="34" charset="-128"/>
                <a:ea typeface="Noto Sans Mono CJK TC Regular" panose="020B0500000000000000" pitchFamily="34" charset="-128"/>
              </a:rPr>
              <a:t>EBM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的度量，請注意這些度量不是虛榮指標，並討論潛在的陷阱）</a:t>
            </a:r>
            <a:endParaRPr lang="en-NL" sz="9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846386"/>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(v1.0.2)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br>
              <a:rPr lang="en-GB" sz="700" dirty="0">
                <a:solidFill>
                  <a:schemeClr val="bg1">
                    <a:lumMod val="75000"/>
                  </a:schemeClr>
                </a:solidFill>
                <a:latin typeface="Ubuntu Light" panose="020B0304030602030204" pitchFamily="34" charset="0"/>
              </a:rPr>
            </a:br>
            <a:r>
              <a:rPr lang="en-GB" sz="700" dirty="0" err="1">
                <a:solidFill>
                  <a:schemeClr val="bg1">
                    <a:lumMod val="75000"/>
                  </a:schemeClr>
                </a:solidFill>
                <a:latin typeface="Ubuntu Light" panose="020B0304030602030204" pitchFamily="34" charset="0"/>
              </a:rPr>
              <a:t>繁體中文翻譯</a:t>
            </a:r>
            <a:r>
              <a:rPr lang="zh-TW" altLang="en-US" sz="700" dirty="0">
                <a:solidFill>
                  <a:schemeClr val="bg1">
                    <a:lumMod val="75000"/>
                  </a:schemeClr>
                </a:solidFill>
                <a:latin typeface="Ubuntu Light" panose="020B0304030602030204" pitchFamily="34" charset="0"/>
              </a:rPr>
              <a:t>： </a:t>
            </a:r>
            <a:r>
              <a:rPr lang="en-US" altLang="zh-TW" sz="700" dirty="0">
                <a:solidFill>
                  <a:schemeClr val="bg1">
                    <a:lumMod val="75000"/>
                  </a:schemeClr>
                </a:solidFill>
                <a:latin typeface="Ubuntu Light" panose="020B0304030602030204" pitchFamily="34" charset="0"/>
              </a:rPr>
              <a:t>Tony Lee</a:t>
            </a:r>
            <a:endParaRPr lang="en-GB" sz="700" dirty="0">
              <a:solidFill>
                <a:schemeClr val="bg1">
                  <a:lumMod val="75000"/>
                </a:schemeClr>
              </a:solidFill>
              <a:latin typeface="Ubuntu Light" panose="020B0304030602030204" pitchFamily="34" charset="0"/>
            </a:endParaRPr>
          </a:p>
        </p:txBody>
      </p:sp>
      <p:sp>
        <p:nvSpPr>
          <p:cNvPr id="19" name="TextBox 18">
            <a:extLst>
              <a:ext uri="{FF2B5EF4-FFF2-40B4-BE49-F238E27FC236}">
                <a16:creationId xmlns:a16="http://schemas.microsoft.com/office/drawing/2014/main" id="{595EE125-EFCC-F14F-8498-A6CD8EEF0F59}"/>
              </a:ext>
            </a:extLst>
          </p:cNvPr>
          <p:cNvSpPr txBox="1"/>
          <p:nvPr/>
        </p:nvSpPr>
        <p:spPr>
          <a:xfrm>
            <a:off x="-1" y="161565"/>
            <a:ext cx="3779835" cy="661720"/>
          </a:xfrm>
          <a:prstGeom prst="rect">
            <a:avLst/>
          </a:prstGeom>
          <a:noFill/>
        </p:spPr>
        <p:txBody>
          <a:bodyPr wrap="square" rtlCol="0">
            <a:spAutoFit/>
          </a:bodyPr>
          <a:lstStyle/>
          <a:p>
            <a:pPr algn="ctr"/>
            <a:r>
              <a:rPr lang="en-CA" sz="3700" b="1" dirty="0" err="1">
                <a:latin typeface="Noto Sans Mono CJK TC Bold" panose="020B0500000000000000" pitchFamily="34" charset="-128"/>
                <a:ea typeface="Noto Sans Mono CJK TC Bold" panose="020B0500000000000000" pitchFamily="34" charset="-128"/>
              </a:rPr>
              <a:t>如何引導遊戲</a:t>
            </a:r>
            <a:endParaRPr lang="en-NL" sz="3700" b="1" dirty="0">
              <a:latin typeface="Noto Sans Mono CJK TC Bold" panose="020B0500000000000000" pitchFamily="34" charset="-128"/>
              <a:ea typeface="Noto Sans Mono CJK TC Bold" panose="020B0500000000000000" pitchFamily="34" charset="-128"/>
            </a:endParaRP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relative percentage of the market </a:t>
            </a:r>
          </a:p>
          <a:p>
            <a:pPr algn="ctr"/>
            <a:r>
              <a:rPr lang="en-GB" dirty="0">
                <a:solidFill>
                  <a:schemeClr val="bg1"/>
                </a:solidFill>
                <a:latin typeface="Ubuntu" panose="020B0504030602030204" pitchFamily="34" charset="0"/>
              </a:rPr>
              <a:t>not controlled by the product; </a:t>
            </a:r>
          </a:p>
          <a:p>
            <a:pPr algn="ctr"/>
            <a:r>
              <a:rPr lang="en-GB" dirty="0">
                <a:solidFill>
                  <a:schemeClr val="bg1"/>
                </a:solidFill>
                <a:latin typeface="Ubuntu" panose="020B0504030602030204" pitchFamily="34" charset="0"/>
              </a:rPr>
              <a:t>the potential market share that the product </a:t>
            </a:r>
          </a:p>
          <a:p>
            <a:pPr algn="ctr"/>
            <a:r>
              <a:rPr lang="en-GB" dirty="0">
                <a:solidFill>
                  <a:schemeClr val="bg1"/>
                </a:solidFill>
                <a:latin typeface="Ubuntu" panose="020B0504030602030204" pitchFamily="34" charset="0"/>
              </a:rPr>
              <a:t>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29"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30"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30"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30"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difference between a customer or user’s </a:t>
            </a:r>
          </a:p>
          <a:p>
            <a:pPr algn="ctr"/>
            <a:r>
              <a:rPr lang="en-GB" dirty="0">
                <a:solidFill>
                  <a:schemeClr val="bg1"/>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2"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9170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表示客戶希望獲得的體驗的測量。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measure that indicates </a:t>
            </a:r>
          </a:p>
          <a:p>
            <a:pPr algn="ctr"/>
            <a:r>
              <a:rPr lang="en-GB" dirty="0">
                <a:solidFill>
                  <a:schemeClr val="bg1"/>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Desired Customer </a:t>
            </a:r>
          </a:p>
          <a:p>
            <a:pPr algn="ctr"/>
            <a:r>
              <a:rPr lang="en-US" sz="3600" b="1" dirty="0">
                <a:solidFill>
                  <a:schemeClr val="bg1"/>
                </a:solidFill>
                <a:latin typeface="Ubuntu" panose="020B0504030602030204" pitchFamily="34" charset="0"/>
              </a:rPr>
              <a:t>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54877" y="1996449"/>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8" y="3182828"/>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9"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對於頻繁或連續發佈的團隊，</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9" y="386591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integrated and tested builds per time period. </a:t>
            </a:r>
          </a:p>
          <a:p>
            <a:pPr algn="ctr"/>
            <a:r>
              <a:rPr lang="en-GB" dirty="0">
                <a:solidFill>
                  <a:schemeClr val="bg1"/>
                </a:solidFill>
                <a:latin typeface="Ubuntu" panose="020B0504030602030204" pitchFamily="34" charset="0"/>
              </a:rPr>
              <a:t>For a team that is releasing frequently or continuously, </a:t>
            </a:r>
          </a:p>
          <a:p>
            <a:pPr algn="ctr"/>
            <a:r>
              <a:rPr lang="en-GB" dirty="0">
                <a:solidFill>
                  <a:schemeClr val="bg1"/>
                </a:solidFill>
                <a:latin typeface="Ubuntu" panose="020B0504030602030204" pitchFamily="34" charset="0"/>
              </a:rPr>
              <a:t>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releases per time period, </a:t>
            </a:r>
          </a:p>
          <a:p>
            <a:pPr algn="ctr"/>
            <a:r>
              <a:rPr lang="en-GB" dirty="0">
                <a:solidFill>
                  <a:schemeClr val="bg1"/>
                </a:solidFill>
                <a:latin typeface="Ubuntu" panose="020B0504030602030204" pitchFamily="34" charset="0"/>
              </a:rPr>
              <a:t>e.g. continuously, daily, weekly, monthly, quarterly, etc. </a:t>
            </a:r>
          </a:p>
          <a:p>
            <a:pPr algn="ctr"/>
            <a:r>
              <a:rPr lang="en-GB" dirty="0">
                <a:solidFill>
                  <a:schemeClr val="bg1"/>
                </a:solidFill>
                <a:latin typeface="Ubuntu" panose="020B0504030602030204" pitchFamily="34" charset="0"/>
              </a:rPr>
              <a:t>This helps reflect the time needed to satisfy the customer </a:t>
            </a:r>
          </a:p>
          <a:p>
            <a:pPr algn="ctr"/>
            <a:r>
              <a:rPr lang="en-GB" dirty="0">
                <a:solidFill>
                  <a:schemeClr val="bg1"/>
                </a:solidFill>
                <a:latin typeface="Ubuntu" panose="020B0504030602030204" pitchFamily="34" charset="0"/>
              </a:rPr>
              <a:t>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119074" y="3772388"/>
            <a:ext cx="5321521" cy="307777"/>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Reveals the value that the product delivers to customers, today</a:t>
            </a:r>
            <a:endParaRPr lang="en-NL" sz="14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133741" y="2344162"/>
            <a:ext cx="3236785" cy="307777"/>
          </a:xfrm>
          <a:prstGeom prst="rect">
            <a:avLst/>
          </a:prstGeom>
          <a:noFill/>
        </p:spPr>
        <p:txBody>
          <a:bodyPr wrap="none" rtlCol="0">
            <a:spAutoFit/>
          </a:bodyPr>
          <a:lstStyle/>
          <a:p>
            <a:pPr algn="ctr"/>
            <a:r>
              <a:rPr lang="zh-TW" altLang="en-GB"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time spent correcting product problems between the point the developers say it is ready to release and the point where it is actually released to customers. 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9"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3"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it takes from when an error is detected and when it is fixed. </a:t>
            </a:r>
          </a:p>
          <a:p>
            <a:pPr algn="ctr"/>
            <a:r>
              <a:rPr lang="en-GB" dirty="0">
                <a:solidFill>
                  <a:schemeClr val="bg1"/>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0" y="24771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從提出想法或建立假設到客戶從該想法中受益的時間。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0082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8088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518307"/>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584775"/>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number of times that the organization deployed (released) </a:t>
            </a:r>
          </a:p>
          <a:p>
            <a:pPr algn="ctr"/>
            <a:r>
              <a:rPr lang="en-GB" sz="1600" dirty="0">
                <a:solidFill>
                  <a:schemeClr val="bg1"/>
                </a:solidFill>
                <a:latin typeface="Ubuntu" panose="020B0504030602030204" pitchFamily="34" charset="0"/>
              </a:rPr>
              <a:t>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1" y="31900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1" y="237948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35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7494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5" y="3865911"/>
            <a:ext cx="6993048"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621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from when an impediment is raised until when it is resolved. </a:t>
            </a:r>
          </a:p>
          <a:p>
            <a:pPr algn="ctr"/>
            <a:r>
              <a:rPr lang="en-GB" dirty="0">
                <a:solidFill>
                  <a:schemeClr val="bg1"/>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96505"/>
            <a:ext cx="6993043"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77" y="236380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0874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戰略轉向的時間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2884065"/>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830997"/>
          </a:xfrm>
          <a:prstGeom prst="rect">
            <a:avLst/>
          </a:prstGeom>
          <a:noFill/>
        </p:spPr>
        <p:txBody>
          <a:bodyPr wrap="square" rtlCol="0">
            <a:spAutoFit/>
          </a:bodyPr>
          <a:lstStyle/>
          <a:p>
            <a:pPr algn="ctr"/>
            <a:r>
              <a:rPr lang="zh-TW" altLang="en-US" sz="1600" dirty="0">
                <a:solidFill>
                  <a:schemeClr val="bg1"/>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544938"/>
            <a:ext cx="6993043" cy="1569660"/>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39782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848344" y="3772388"/>
            <a:ext cx="3862981"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organization’s ability to </a:t>
            </a:r>
          </a:p>
          <a:p>
            <a:pPr algn="ctr"/>
            <a:r>
              <a:rPr lang="en-GB" sz="1200" dirty="0">
                <a:solidFill>
                  <a:schemeClr val="bg1">
                    <a:lumMod val="50000"/>
                  </a:schemeClr>
                </a:solidFill>
                <a:latin typeface="Ubuntu" panose="020B0504030602030204" pitchFamily="34" charset="0"/>
              </a:rPr>
              <a:t>quickly deliver new capabilities, services, or products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107996"/>
          </a:xfrm>
          <a:prstGeom prst="rect">
            <a:avLst/>
          </a:prstGeom>
          <a:noFill/>
        </p:spPr>
        <p:txBody>
          <a:bodyPr wrap="square" rtlCol="0">
            <a:spAutoFit/>
          </a:bodyPr>
          <a:lstStyle/>
          <a:p>
            <a:pPr algn="ctr"/>
            <a:r>
              <a:rPr lang="zh-TW" altLang="en-US" sz="6600" b="1" dirty="0">
                <a:latin typeface="Noto Sans Mono CJK TC Bold" panose="020B0500000000000000" pitchFamily="34" charset="-128"/>
                <a:ea typeface="Noto Sans Mono CJK TC Bold" panose="020B0500000000000000" pitchFamily="34" charset="-128"/>
              </a:rPr>
              <a:t>回應市場時間</a:t>
            </a:r>
            <a:endParaRPr lang="en-NL" sz="66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848344" y="2065997"/>
            <a:ext cx="3775393"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effort or cost spent on new product capabilities, divided by total product effort or cost. </a:t>
            </a:r>
          </a:p>
          <a:p>
            <a:pPr algn="ctr"/>
            <a:r>
              <a:rPr lang="en-GB" dirty="0">
                <a:solidFill>
                  <a:schemeClr val="bg1"/>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自上次測量以來，對缺陷變化進行的測量。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change in defects since last measurement. </a:t>
            </a:r>
          </a:p>
          <a:p>
            <a:pPr algn="ctr"/>
            <a:r>
              <a:rPr lang="en-GB" dirty="0">
                <a:solidFill>
                  <a:schemeClr val="bg1"/>
                </a:solidFill>
                <a:latin typeface="Ubuntu" panose="020B0504030602030204" pitchFamily="34" charset="0"/>
              </a:rPr>
              <a:t>A defect is anything that reduces the value of the product to a customer, user, or to the organization itself. </a:t>
            </a:r>
          </a:p>
          <a:p>
            <a:pPr algn="ctr"/>
            <a:r>
              <a:rPr lang="en-GB" dirty="0">
                <a:solidFill>
                  <a:schemeClr val="bg1"/>
                </a:solidFill>
                <a:latin typeface="Ubuntu" panose="020B0504030602030204" pitchFamily="34" charset="0"/>
              </a:rPr>
              <a:t>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time teams spend </a:t>
            </a:r>
          </a:p>
          <a:p>
            <a:pPr algn="ctr"/>
            <a:r>
              <a:rPr lang="en-GB" dirty="0">
                <a:solidFill>
                  <a:schemeClr val="bg1"/>
                </a:solidFill>
                <a:latin typeface="Ubuntu" panose="020B0504030602030204" pitchFamily="34" charset="0"/>
              </a:rPr>
              <a:t>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7" y="23569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5" y="3182828"/>
            <a:ext cx="6993048"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6145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63756"/>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different versions (or variants) of </a:t>
            </a:r>
          </a:p>
          <a:p>
            <a:pPr algn="ctr"/>
            <a:r>
              <a:rPr lang="en-GB" dirty="0">
                <a:solidFill>
                  <a:schemeClr val="bg1"/>
                </a:solidFill>
                <a:latin typeface="Ubuntu" panose="020B0504030602030204" pitchFamily="34" charset="0"/>
              </a:rPr>
              <a:t>a product or service. </a:t>
            </a:r>
          </a:p>
          <a:p>
            <a:pPr algn="ctr"/>
            <a:r>
              <a:rPr lang="en-GB" dirty="0">
                <a:solidFill>
                  <a:schemeClr val="bg1"/>
                </a:solidFill>
                <a:latin typeface="Ubuntu" panose="020B0504030602030204" pitchFamily="34" charset="0"/>
              </a:rPr>
              <a:t>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453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7866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232855"/>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4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6" y="25838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28119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已發佈的產品更改導致服務品質下降並需要修復</a:t>
            </a: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（例如，緊急修復、 回溯、補丁）的百分比。</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released product changes that result in degraded service and require remediation </a:t>
            </a:r>
          </a:p>
          <a:p>
            <a:pPr algn="ctr"/>
            <a:r>
              <a:rPr lang="en-GB" dirty="0">
                <a:solidFill>
                  <a:schemeClr val="bg1"/>
                </a:solidFill>
                <a:latin typeface="Ubuntu" panose="020B0504030602030204" pitchFamily="34" charset="0"/>
              </a:rPr>
              <a:t>(e.g.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3221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2" y="2329244"/>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1209609" y="4015278"/>
            <a:ext cx="5140446"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ability of a product development organization to </a:t>
            </a:r>
          </a:p>
          <a:p>
            <a:r>
              <a:rPr lang="en-GB" sz="1200" dirty="0">
                <a:solidFill>
                  <a:schemeClr val="bg1">
                    <a:lumMod val="50000"/>
                  </a:schemeClr>
                </a:solidFill>
                <a:latin typeface="Ubuntu" panose="020B0504030602030204" pitchFamily="34" charset="0"/>
              </a:rPr>
              <a:t>deliver new capabilities that might better meet customer needs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創新能力</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325831" y="2344162"/>
            <a:ext cx="4852611"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57722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0" y="2893050"/>
            <a:ext cx="69930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不要測量產出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測量結果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1" y="2893050"/>
            <a:ext cx="6993042"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283275" y="1078775"/>
            <a:ext cx="6993068" cy="2696820"/>
            <a:chOff x="283275" y="1078775"/>
            <a:chExt cx="6993068"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283300" y="107877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283275" y="2944598"/>
              <a:ext cx="6993048"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283280" y="236360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283295" y="1780670"/>
              <a:ext cx="6993048"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sp>
        <p:nvSpPr>
          <p:cNvPr id="12" name="TextBox 11">
            <a:extLst>
              <a:ext uri="{FF2B5EF4-FFF2-40B4-BE49-F238E27FC236}">
                <a16:creationId xmlns:a16="http://schemas.microsoft.com/office/drawing/2014/main" id="{F386F79E-D356-5C42-B073-6BEA9C9DA57B}"/>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a:t>
            </a:r>
            <a:r>
              <a:rPr lang="zh-TW" altLang="en-US" sz="2000" b="1" dirty="0">
                <a:latin typeface="Ubuntu" panose="020B0504030602030204" pitchFamily="34" charset="0"/>
              </a:rPr>
              <a:t>建議的備忘單</a:t>
            </a:r>
            <a:endParaRPr lang="en-NL" sz="2000" dirty="0">
              <a:latin typeface="Ubuntu" panose="020B0504030602030204" pitchFamily="34" charset="0"/>
            </a:endParaRPr>
          </a:p>
        </p:txBody>
      </p:sp>
      <p:grpSp>
        <p:nvGrpSpPr>
          <p:cNvPr id="4" name="Group 3">
            <a:extLst>
              <a:ext uri="{FF2B5EF4-FFF2-40B4-BE49-F238E27FC236}">
                <a16:creationId xmlns:a16="http://schemas.microsoft.com/office/drawing/2014/main" id="{F2005EC5-B66B-BC46-ABB5-81A19987FE44}"/>
              </a:ext>
            </a:extLst>
          </p:cNvPr>
          <p:cNvGrpSpPr/>
          <p:nvPr/>
        </p:nvGrpSpPr>
        <p:grpSpPr>
          <a:xfrm>
            <a:off x="69842" y="715321"/>
            <a:ext cx="2410705" cy="4151954"/>
            <a:chOff x="108874" y="715321"/>
            <a:chExt cx="2410705" cy="4151954"/>
          </a:xfrm>
        </p:grpSpPr>
        <p:pic>
          <p:nvPicPr>
            <p:cNvPr id="18" name="Picture 17">
              <a:extLst>
                <a:ext uri="{FF2B5EF4-FFF2-40B4-BE49-F238E27FC236}">
                  <a16:creationId xmlns:a16="http://schemas.microsoft.com/office/drawing/2014/main" id="{6DC50F1F-17AF-3B4B-86C9-5BD5E011F4B9}"/>
                </a:ext>
              </a:extLst>
            </p:cNvPr>
            <p:cNvPicPr>
              <a:picLocks noChangeAspect="1"/>
            </p:cNvPicPr>
            <p:nvPr/>
          </p:nvPicPr>
          <p:blipFill>
            <a:blip r:embed="rId3"/>
            <a:stretch>
              <a:fillRect/>
            </a:stretch>
          </p:blipFill>
          <p:spPr>
            <a:xfrm>
              <a:off x="108874" y="715321"/>
              <a:ext cx="2410705" cy="3284653"/>
            </a:xfrm>
            <a:prstGeom prst="rect">
              <a:avLst/>
            </a:prstGeom>
          </p:spPr>
        </p:pic>
        <p:pic>
          <p:nvPicPr>
            <p:cNvPr id="19" name="Picture 18">
              <a:extLst>
                <a:ext uri="{FF2B5EF4-FFF2-40B4-BE49-F238E27FC236}">
                  <a16:creationId xmlns:a16="http://schemas.microsoft.com/office/drawing/2014/main" id="{70BC22B7-8388-FC4E-80F4-476484BA2919}"/>
                </a:ext>
              </a:extLst>
            </p:cNvPr>
            <p:cNvPicPr>
              <a:picLocks noChangeAspect="1"/>
            </p:cNvPicPr>
            <p:nvPr/>
          </p:nvPicPr>
          <p:blipFill>
            <a:blip r:embed="rId4"/>
            <a:stretch>
              <a:fillRect/>
            </a:stretch>
          </p:blipFill>
          <p:spPr>
            <a:xfrm>
              <a:off x="112151" y="3999974"/>
              <a:ext cx="2406492" cy="867301"/>
            </a:xfrm>
            <a:prstGeom prst="rect">
              <a:avLst/>
            </a:prstGeom>
          </p:spPr>
        </p:pic>
      </p:grpSp>
      <p:grpSp>
        <p:nvGrpSpPr>
          <p:cNvPr id="7" name="Group 6">
            <a:extLst>
              <a:ext uri="{FF2B5EF4-FFF2-40B4-BE49-F238E27FC236}">
                <a16:creationId xmlns:a16="http://schemas.microsoft.com/office/drawing/2014/main" id="{2F456972-12C8-4B4C-B938-DD4C44B9E717}"/>
              </a:ext>
            </a:extLst>
          </p:cNvPr>
          <p:cNvGrpSpPr/>
          <p:nvPr/>
        </p:nvGrpSpPr>
        <p:grpSpPr>
          <a:xfrm>
            <a:off x="2510297" y="716165"/>
            <a:ext cx="2404403" cy="3984874"/>
            <a:chOff x="2549329" y="716165"/>
            <a:chExt cx="2404403" cy="3984874"/>
          </a:xfrm>
        </p:grpSpPr>
        <p:pic>
          <p:nvPicPr>
            <p:cNvPr id="5" name="Picture 4">
              <a:extLst>
                <a:ext uri="{FF2B5EF4-FFF2-40B4-BE49-F238E27FC236}">
                  <a16:creationId xmlns:a16="http://schemas.microsoft.com/office/drawing/2014/main" id="{B79358FD-C013-1C48-A65C-A387314DBF17}"/>
                </a:ext>
              </a:extLst>
            </p:cNvPr>
            <p:cNvPicPr>
              <a:picLocks noChangeAspect="1"/>
            </p:cNvPicPr>
            <p:nvPr/>
          </p:nvPicPr>
          <p:blipFill>
            <a:blip r:embed="rId5"/>
            <a:stretch>
              <a:fillRect/>
            </a:stretch>
          </p:blipFill>
          <p:spPr>
            <a:xfrm>
              <a:off x="2549329" y="716165"/>
              <a:ext cx="2404402" cy="2306425"/>
            </a:xfrm>
            <a:prstGeom prst="rect">
              <a:avLst/>
            </a:prstGeom>
          </p:spPr>
        </p:pic>
        <p:pic>
          <p:nvPicPr>
            <p:cNvPr id="6" name="Picture 5">
              <a:extLst>
                <a:ext uri="{FF2B5EF4-FFF2-40B4-BE49-F238E27FC236}">
                  <a16:creationId xmlns:a16="http://schemas.microsoft.com/office/drawing/2014/main" id="{10CCA836-6549-5F4B-B012-557B9EF7E069}"/>
                </a:ext>
              </a:extLst>
            </p:cNvPr>
            <p:cNvPicPr>
              <a:picLocks noChangeAspect="1"/>
            </p:cNvPicPr>
            <p:nvPr/>
          </p:nvPicPr>
          <p:blipFill>
            <a:blip r:embed="rId6"/>
            <a:stretch>
              <a:fillRect/>
            </a:stretch>
          </p:blipFill>
          <p:spPr>
            <a:xfrm>
              <a:off x="2549330" y="3022745"/>
              <a:ext cx="2404402" cy="1678294"/>
            </a:xfrm>
            <a:prstGeom prst="rect">
              <a:avLst/>
            </a:prstGeom>
          </p:spPr>
        </p:pic>
      </p:grpSp>
      <p:pic>
        <p:nvPicPr>
          <p:cNvPr id="22" name="Picture 21">
            <a:extLst>
              <a:ext uri="{FF2B5EF4-FFF2-40B4-BE49-F238E27FC236}">
                <a16:creationId xmlns:a16="http://schemas.microsoft.com/office/drawing/2014/main" id="{80616D41-99EF-704E-B9F0-1FD96582E9BB}"/>
              </a:ext>
            </a:extLst>
          </p:cNvPr>
          <p:cNvPicPr>
            <a:picLocks noChangeAspect="1"/>
          </p:cNvPicPr>
          <p:nvPr/>
        </p:nvPicPr>
        <p:blipFill>
          <a:blip r:embed="rId7"/>
          <a:stretch>
            <a:fillRect/>
          </a:stretch>
        </p:blipFill>
        <p:spPr>
          <a:xfrm>
            <a:off x="4927733" y="709953"/>
            <a:ext cx="2564367" cy="1486712"/>
          </a:xfrm>
          <a:prstGeom prst="rect">
            <a:avLst/>
          </a:prstGeom>
        </p:spPr>
      </p:pic>
      <p:pic>
        <p:nvPicPr>
          <p:cNvPr id="24" name="Picture 23">
            <a:extLst>
              <a:ext uri="{FF2B5EF4-FFF2-40B4-BE49-F238E27FC236}">
                <a16:creationId xmlns:a16="http://schemas.microsoft.com/office/drawing/2014/main" id="{A30BBBF7-3703-AF47-ACA4-A918836A0354}"/>
              </a:ext>
            </a:extLst>
          </p:cNvPr>
          <p:cNvPicPr>
            <a:picLocks noChangeAspect="1"/>
          </p:cNvPicPr>
          <p:nvPr/>
        </p:nvPicPr>
        <p:blipFill>
          <a:blip r:embed="rId8"/>
          <a:stretch>
            <a:fillRect/>
          </a:stretch>
        </p:blipFill>
        <p:spPr>
          <a:xfrm>
            <a:off x="4943788" y="2196665"/>
            <a:ext cx="2548311" cy="1257204"/>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021355" y="3772388"/>
            <a:ext cx="5516958"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Suggests the potential future value that could be realized </a:t>
            </a:r>
          </a:p>
          <a:p>
            <a:pPr algn="ctr"/>
            <a:r>
              <a:rPr lang="en-GB" sz="1200" dirty="0">
                <a:solidFill>
                  <a:schemeClr val="bg1">
                    <a:lumMod val="50000"/>
                  </a:schemeClr>
                </a:solidFill>
                <a:latin typeface="Ubuntu" panose="020B0504030602030204" pitchFamily="34" charset="0"/>
              </a:rPr>
              <a:t>if the organization could 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966755" y="2344162"/>
            <a:ext cx="5570757"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1131</TotalTime>
  <Words>2592</Words>
  <Application>Microsoft Macintosh PowerPoint</Application>
  <PresentationFormat>Custom</PresentationFormat>
  <Paragraphs>227</Paragraphs>
  <Slides>78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Noto Sans Mono CJK TC Bold</vt:lpstr>
      <vt:lpstr>Ubuntu Light</vt:lpstr>
      <vt:lpstr>Noto Sans Mono CJK TC Regular</vt:lpstr>
      <vt:lpstr>Marvel</vt:lpstr>
      <vt:lpstr>Ubuntu</vt:lpstr>
      <vt:lpstr>Calibri</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512</cp:revision>
  <cp:lastPrinted>2020-12-15T18:03:59Z</cp:lastPrinted>
  <dcterms:created xsi:type="dcterms:W3CDTF">2020-03-02T18:23:14Z</dcterms:created>
  <dcterms:modified xsi:type="dcterms:W3CDTF">2021-01-20T08:05:34Z</dcterms:modified>
</cp:coreProperties>
</file>